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7" r:id="rId10"/>
    <p:sldId id="266" r:id="rId11"/>
    <p:sldId id="268" r:id="rId12"/>
    <p:sldId id="260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Sección sin título" id="{9F529DDB-4DFD-FD4F-A3D3-0403AADBD588}">
          <p14:sldIdLst>
            <p14:sldId id="256"/>
            <p14:sldId id="257"/>
            <p14:sldId id="258"/>
            <p14:sldId id="260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0E39"/>
    <a:srgbClr val="2C2C76"/>
    <a:srgbClr val="127EB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64" autoAdjust="0"/>
    <p:restoredTop sz="94624" autoAdjust="0"/>
  </p:normalViewPr>
  <p:slideViewPr>
    <p:cSldViewPr snapToGrid="0" snapToObjects="1">
      <p:cViewPr varScale="1">
        <p:scale>
          <a:sx n="31" d="100"/>
          <a:sy n="31" d="100"/>
        </p:scale>
        <p:origin x="-78" y="-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D7823A60-90C2-5F4D-834D-61545ED9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ES" sz="5000" smtClean="0">
                <a:solidFill>
                  <a:srgbClr val="ED0E39"/>
                </a:solidFill>
                <a:latin typeface="Futura Lt BT Light" panose="020B0402020204020303" pitchFamily="34" charset="0"/>
              </a:rPr>
              <a:t>Haga clic para modificar el estilo de título del patrón</a:t>
            </a:r>
            <a:endParaRPr lang="es-ES" sz="5000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="" xmlns:a16="http://schemas.microsoft.com/office/drawing/2014/main" id="{8DADDE58-3DF1-054F-B20C-259BF106B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anchor="t" anchorCtr="0"/>
          <a:lstStyle/>
          <a:p>
            <a:pPr lvl="0"/>
            <a:r>
              <a:rPr lang="es-ES" sz="2000" smtClean="0">
                <a:solidFill>
                  <a:schemeClr val="bg1">
                    <a:lumMod val="65000"/>
                  </a:schemeClr>
                </a:solidFill>
                <a:latin typeface="Futura Medium" panose="020B0602020204020303" pitchFamily="34" charset="-79"/>
              </a:rPr>
              <a:t>Haga clic para modificar el estilo de texto del patrón</a:t>
            </a:r>
          </a:p>
        </p:txBody>
      </p:sp>
    </p:spTree>
    <p:extLst>
      <p:ext uri="{BB962C8B-B14F-4D97-AF65-F5344CB8AC3E}">
        <p14:creationId xmlns="" xmlns:p14="http://schemas.microsoft.com/office/powerpoint/2010/main" val="2451740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6A43484F-06CD-BC4A-B60B-A5A0CB3D3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7041"/>
            <a:ext cx="10515600" cy="701731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r>
              <a:rPr lang="es-ES" sz="4400" dirty="0">
                <a:solidFill>
                  <a:srgbClr val="ED0E39"/>
                </a:solidFill>
                <a:latin typeface="Futura Lt BT Light" panose="020B0402020204020303" pitchFamily="34" charset="0"/>
              </a:rPr>
              <a:t>TÍTULO DE LA PRESENTACIÓN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DD784294-67C0-D14F-984E-4710718AD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sz="2800" dirty="0">
              <a:solidFill>
                <a:schemeClr val="bg1">
                  <a:lumMod val="65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8508C652-2D4C-174B-96FE-F8A9E82D975F}"/>
              </a:ext>
            </a:extLst>
          </p:cNvPr>
          <p:cNvSpPr/>
          <p:nvPr/>
        </p:nvSpPr>
        <p:spPr>
          <a:xfrm>
            <a:off x="200025" y="200025"/>
            <a:ext cx="11791949" cy="6457950"/>
          </a:xfrm>
          <a:prstGeom prst="rect">
            <a:avLst/>
          </a:prstGeom>
          <a:noFill/>
          <a:ln w="25400" cmpd="sng">
            <a:solidFill>
              <a:srgbClr val="2C2C7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0" i="0" dirty="0">
              <a:latin typeface="Futura Md BT Medium" panose="020B0602020204020303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="" xmlns:a16="http://schemas.microsoft.com/office/drawing/2014/main" id="{8C2F912A-32E4-374D-BFCA-C6B83FBC68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878" r="24971"/>
          <a:stretch/>
        </p:blipFill>
        <p:spPr>
          <a:xfrm>
            <a:off x="10769600" y="5263416"/>
            <a:ext cx="1422400" cy="159458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0734B793-5EF1-C54F-8485-CEAB41DB1BE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404" t="26620" r="6694" b="26342"/>
          <a:stretch/>
        </p:blipFill>
        <p:spPr>
          <a:xfrm>
            <a:off x="110816" y="6045105"/>
            <a:ext cx="1251684" cy="7017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9190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Futura Md BT Medium" panose="020B06020202040203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="" xmlns:a16="http://schemas.microsoft.com/office/drawing/2014/main" id="{50C4A800-EE19-9C4C-8B92-6A0870531BE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Futura Md BT Medium" panose="020B0602020204020303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="" xmlns:a16="http://schemas.microsoft.com/office/drawing/2014/main" id="{82506AB5-072A-264D-AB50-E419AE29C0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317" r="28873"/>
          <a:stretch/>
        </p:blipFill>
        <p:spPr>
          <a:xfrm>
            <a:off x="4239322" y="990600"/>
            <a:ext cx="3713356" cy="48768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D2B2E6AB-7BBD-3748-A443-4ED70CB1AB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404" t="26620" r="6694" b="26342"/>
          <a:stretch/>
        </p:blipFill>
        <p:spPr>
          <a:xfrm>
            <a:off x="110816" y="6045105"/>
            <a:ext cx="1251684" cy="7017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17488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387927"/>
            <a:ext cx="10515600" cy="578903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ES_tradnl" dirty="0" smtClean="0"/>
              <a:t>Fiona </a:t>
            </a:r>
            <a:r>
              <a:rPr lang="es-ES_tradnl" dirty="0" err="1" smtClean="0"/>
              <a:t>likes</a:t>
            </a:r>
            <a:r>
              <a:rPr lang="es-ES_tradnl" dirty="0" smtClean="0"/>
              <a:t> </a:t>
            </a:r>
            <a:r>
              <a:rPr lang="es-ES_tradnl" dirty="0" err="1" smtClean="0"/>
              <a:t>dogs</a:t>
            </a:r>
            <a:r>
              <a:rPr lang="es-ES_tradnl" dirty="0" smtClean="0"/>
              <a:t> more </a:t>
            </a:r>
            <a:r>
              <a:rPr lang="es-ES_tradnl" dirty="0" err="1" smtClean="0"/>
              <a:t>than</a:t>
            </a:r>
            <a:r>
              <a:rPr lang="es-ES_tradnl" dirty="0" smtClean="0"/>
              <a:t> </a:t>
            </a:r>
            <a:r>
              <a:rPr lang="es-ES_tradnl" dirty="0" err="1" smtClean="0"/>
              <a:t>cats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PREFERS</a:t>
            </a:r>
          </a:p>
          <a:p>
            <a:pPr>
              <a:buNone/>
            </a:pPr>
            <a:r>
              <a:rPr lang="es-ES_tradnl" dirty="0" smtClean="0"/>
              <a:t>Fiona PREFERS DOGS TO </a:t>
            </a:r>
            <a:r>
              <a:rPr lang="es-ES_tradnl" dirty="0" err="1" smtClean="0"/>
              <a:t>Cats</a:t>
            </a:r>
            <a:endParaRPr lang="es-ES_tradnl" dirty="0" smtClean="0"/>
          </a:p>
          <a:p>
            <a:pPr>
              <a:buNone/>
            </a:pPr>
            <a:r>
              <a:rPr lang="es-ES_tradnl" dirty="0" err="1" smtClean="0"/>
              <a:t>Please</a:t>
            </a:r>
            <a:r>
              <a:rPr lang="es-ES_tradnl" dirty="0" smtClean="0"/>
              <a:t> </a:t>
            </a:r>
            <a:r>
              <a:rPr lang="es-ES_tradnl" dirty="0" err="1" smtClean="0"/>
              <a:t>don’t</a:t>
            </a:r>
            <a:r>
              <a:rPr lang="es-ES_tradnl" dirty="0" smtClean="0"/>
              <a:t> </a:t>
            </a:r>
            <a:r>
              <a:rPr lang="es-ES_tradnl" dirty="0" err="1" smtClean="0"/>
              <a:t>smoke</a:t>
            </a:r>
            <a:r>
              <a:rPr lang="es-ES_tradnl" dirty="0" smtClean="0"/>
              <a:t> in </a:t>
            </a:r>
            <a:r>
              <a:rPr lang="es-ES_tradnl" dirty="0" err="1" smtClean="0"/>
              <a:t>the</a:t>
            </a:r>
            <a:r>
              <a:rPr lang="es-ES_tradnl" dirty="0" smtClean="0"/>
              <a:t> office</a:t>
            </a:r>
          </a:p>
          <a:p>
            <a:pPr>
              <a:buNone/>
            </a:pPr>
            <a:r>
              <a:rPr lang="es-ES_tradnl" dirty="0" smtClean="0"/>
              <a:t>YOU</a:t>
            </a:r>
          </a:p>
          <a:p>
            <a:pPr>
              <a:buNone/>
            </a:pPr>
            <a:r>
              <a:rPr lang="es-ES_tradnl" dirty="0" err="1" smtClean="0"/>
              <a:t>I’d</a:t>
            </a:r>
            <a:r>
              <a:rPr lang="es-ES_tradnl" dirty="0" smtClean="0"/>
              <a:t> </a:t>
            </a:r>
            <a:r>
              <a:rPr lang="es-ES_tradnl" dirty="0" err="1" smtClean="0"/>
              <a:t>rather</a:t>
            </a:r>
            <a:r>
              <a:rPr lang="es-ES_tradnl" dirty="0" smtClean="0"/>
              <a:t> YOU DIND’T SMOKE In </a:t>
            </a:r>
            <a:r>
              <a:rPr lang="es-ES_tradnl" dirty="0" err="1" smtClean="0"/>
              <a:t>the</a:t>
            </a:r>
            <a:r>
              <a:rPr lang="es-ES_tradnl" dirty="0" smtClean="0"/>
              <a:t> office.</a:t>
            </a:r>
          </a:p>
          <a:p>
            <a:pPr>
              <a:buNone/>
            </a:pPr>
            <a:r>
              <a:rPr lang="es-ES_tradnl" dirty="0" err="1" smtClean="0"/>
              <a:t>She</a:t>
            </a:r>
            <a:r>
              <a:rPr lang="es-ES_tradnl" dirty="0" smtClean="0"/>
              <a:t> </a:t>
            </a:r>
            <a:r>
              <a:rPr lang="es-ES_tradnl" dirty="0" err="1" smtClean="0"/>
              <a:t>doesn’t</a:t>
            </a:r>
            <a:r>
              <a:rPr lang="es-ES_tradnl" dirty="0" smtClean="0"/>
              <a:t> </a:t>
            </a:r>
            <a:r>
              <a:rPr lang="es-ES_tradnl" dirty="0" err="1" smtClean="0"/>
              <a:t>want</a:t>
            </a:r>
            <a:r>
              <a:rPr lang="es-ES_tradnl" dirty="0" smtClean="0"/>
              <a:t> </a:t>
            </a:r>
            <a:r>
              <a:rPr lang="es-ES_tradnl" dirty="0" err="1" smtClean="0"/>
              <a:t>us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buy </a:t>
            </a:r>
            <a:r>
              <a:rPr lang="es-ES_tradnl" dirty="0" err="1" smtClean="0"/>
              <a:t>her</a:t>
            </a:r>
            <a:r>
              <a:rPr lang="es-ES_tradnl" dirty="0" smtClean="0"/>
              <a:t> a new car</a:t>
            </a:r>
          </a:p>
          <a:p>
            <a:pPr>
              <a:buNone/>
            </a:pPr>
            <a:r>
              <a:rPr lang="es-ES_tradnl" dirty="0" smtClean="0"/>
              <a:t>SOONER</a:t>
            </a:r>
          </a:p>
          <a:p>
            <a:pPr>
              <a:buNone/>
            </a:pPr>
            <a:r>
              <a:rPr lang="es-ES_tradnl" dirty="0" err="1" smtClean="0"/>
              <a:t>She’d</a:t>
            </a:r>
            <a:r>
              <a:rPr lang="es-ES_tradnl" dirty="0" smtClean="0"/>
              <a:t> SOONER WE DIDN’T BUY </a:t>
            </a:r>
            <a:r>
              <a:rPr lang="es-ES_tradnl" dirty="0" err="1" smtClean="0"/>
              <a:t>her</a:t>
            </a:r>
            <a:r>
              <a:rPr lang="es-ES_tradnl" dirty="0" smtClean="0"/>
              <a:t> a new car.</a:t>
            </a:r>
          </a:p>
          <a:p>
            <a:pPr>
              <a:buNone/>
            </a:pPr>
            <a:r>
              <a:rPr lang="es-ES_tradnl" dirty="0" smtClean="0"/>
              <a:t>Michael would </a:t>
            </a:r>
            <a:r>
              <a:rPr lang="es-ES_tradnl" dirty="0" err="1" smtClean="0"/>
              <a:t>rather</a:t>
            </a:r>
            <a:r>
              <a:rPr lang="es-ES_tradnl" dirty="0" smtClean="0"/>
              <a:t> </a:t>
            </a:r>
            <a:r>
              <a:rPr lang="es-ES_tradnl" dirty="0" err="1" smtClean="0"/>
              <a:t>play</a:t>
            </a:r>
            <a:r>
              <a:rPr lang="es-ES_tradnl" dirty="0" smtClean="0"/>
              <a:t> </a:t>
            </a:r>
            <a:r>
              <a:rPr lang="es-ES_tradnl" dirty="0" err="1" smtClean="0"/>
              <a:t>football</a:t>
            </a:r>
            <a:r>
              <a:rPr lang="es-ES_tradnl" dirty="0" smtClean="0"/>
              <a:t> </a:t>
            </a:r>
            <a:r>
              <a:rPr lang="es-ES_tradnl" dirty="0" err="1" smtClean="0"/>
              <a:t>than</a:t>
            </a:r>
            <a:r>
              <a:rPr lang="es-ES_tradnl" dirty="0" smtClean="0"/>
              <a:t> do </a:t>
            </a:r>
            <a:r>
              <a:rPr lang="es-ES_tradnl" dirty="0" err="1" smtClean="0"/>
              <a:t>his</a:t>
            </a:r>
            <a:r>
              <a:rPr lang="es-ES_tradnl" dirty="0" smtClean="0"/>
              <a:t> </a:t>
            </a:r>
            <a:r>
              <a:rPr lang="es-ES_tradnl" dirty="0" err="1" smtClean="0"/>
              <a:t>homework</a:t>
            </a:r>
            <a:r>
              <a:rPr lang="es-ES_tradnl" dirty="0" smtClean="0"/>
              <a:t>.</a:t>
            </a:r>
          </a:p>
          <a:p>
            <a:pPr>
              <a:buNone/>
            </a:pPr>
            <a:r>
              <a:rPr lang="es-ES_tradnl" dirty="0" smtClean="0"/>
              <a:t>PREFER</a:t>
            </a:r>
          </a:p>
          <a:p>
            <a:pPr>
              <a:buNone/>
            </a:pPr>
            <a:r>
              <a:rPr lang="es-ES_tradnl" dirty="0" smtClean="0"/>
              <a:t>Michael would PREFER TO PLAY FOOTBALL RAHER </a:t>
            </a:r>
            <a:r>
              <a:rPr lang="es-ES_tradnl" dirty="0" err="1" smtClean="0"/>
              <a:t>Than</a:t>
            </a:r>
            <a:r>
              <a:rPr lang="es-ES_tradnl" dirty="0" smtClean="0"/>
              <a:t> do </a:t>
            </a:r>
            <a:r>
              <a:rPr lang="es-ES_tradnl" dirty="0" err="1" smtClean="0"/>
              <a:t>his</a:t>
            </a:r>
            <a:r>
              <a:rPr lang="es-ES_tradnl" dirty="0" smtClean="0"/>
              <a:t> </a:t>
            </a:r>
            <a:r>
              <a:rPr lang="es-ES_tradnl" dirty="0" err="1" smtClean="0"/>
              <a:t>homework</a:t>
            </a:r>
            <a:r>
              <a:rPr lang="es-ES_tradnl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387927"/>
            <a:ext cx="10515600" cy="57890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dirty="0" err="1" smtClean="0"/>
              <a:t>I’d</a:t>
            </a:r>
            <a:r>
              <a:rPr lang="es-ES_tradnl" dirty="0" smtClean="0"/>
              <a:t> </a:t>
            </a:r>
            <a:r>
              <a:rPr lang="es-ES_tradnl" dirty="0" err="1" smtClean="0"/>
              <a:t>rather</a:t>
            </a:r>
            <a:r>
              <a:rPr lang="es-ES_tradnl" dirty="0" smtClean="0"/>
              <a:t> </a:t>
            </a:r>
            <a:r>
              <a:rPr lang="es-ES_tradnl" dirty="0" err="1" smtClean="0"/>
              <a:t>you</a:t>
            </a:r>
            <a:r>
              <a:rPr lang="es-ES_tradnl" dirty="0" smtClean="0"/>
              <a:t> </a:t>
            </a:r>
            <a:r>
              <a:rPr lang="es-ES_tradnl" dirty="0" err="1" smtClean="0"/>
              <a:t>didn’t</a:t>
            </a:r>
            <a:r>
              <a:rPr lang="es-ES_tradnl" dirty="0" smtClean="0"/>
              <a:t> listen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music</a:t>
            </a:r>
            <a:r>
              <a:rPr lang="es-ES_tradnl" dirty="0" smtClean="0"/>
              <a:t> </a:t>
            </a:r>
            <a:r>
              <a:rPr lang="es-ES_tradnl" dirty="0" err="1" smtClean="0"/>
              <a:t>while</a:t>
            </a:r>
            <a:r>
              <a:rPr lang="es-ES_tradnl" dirty="0" smtClean="0"/>
              <a:t> </a:t>
            </a:r>
            <a:r>
              <a:rPr lang="es-ES_tradnl" dirty="0" err="1" smtClean="0"/>
              <a:t>I’m</a:t>
            </a:r>
            <a:r>
              <a:rPr lang="es-ES_tradnl" dirty="0" smtClean="0"/>
              <a:t> </a:t>
            </a:r>
            <a:r>
              <a:rPr lang="es-ES_tradnl" dirty="0" err="1" smtClean="0"/>
              <a:t>watching</a:t>
            </a:r>
            <a:r>
              <a:rPr lang="es-ES_tradnl" dirty="0" smtClean="0"/>
              <a:t> TV.</a:t>
            </a:r>
          </a:p>
          <a:p>
            <a:pPr>
              <a:buNone/>
            </a:pPr>
            <a:r>
              <a:rPr lang="es-ES_tradnl" dirty="0" smtClean="0"/>
              <a:t>IF</a:t>
            </a:r>
          </a:p>
          <a:p>
            <a:pPr>
              <a:buNone/>
            </a:pPr>
            <a:r>
              <a:rPr lang="es-ES_tradnl" dirty="0" err="1" smtClean="0"/>
              <a:t>I’d</a:t>
            </a:r>
            <a:r>
              <a:rPr lang="es-ES_tradnl" dirty="0" smtClean="0"/>
              <a:t> </a:t>
            </a:r>
            <a:r>
              <a:rPr lang="es-ES_tradnl" dirty="0" err="1" smtClean="0"/>
              <a:t>prefer</a:t>
            </a:r>
            <a:r>
              <a:rPr lang="es-ES_tradnl" dirty="0" smtClean="0"/>
              <a:t> (IT) IF YOU  DIDN’T listen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music</a:t>
            </a:r>
            <a:r>
              <a:rPr lang="es-ES_tradnl" dirty="0" smtClean="0"/>
              <a:t> </a:t>
            </a:r>
            <a:r>
              <a:rPr lang="es-ES_tradnl" dirty="0" err="1" smtClean="0"/>
              <a:t>while</a:t>
            </a:r>
            <a:r>
              <a:rPr lang="es-ES_tradnl" dirty="0" smtClean="0"/>
              <a:t> </a:t>
            </a:r>
            <a:r>
              <a:rPr lang="es-ES_tradnl" dirty="0" err="1" smtClean="0"/>
              <a:t>I’m</a:t>
            </a:r>
            <a:r>
              <a:rPr lang="es-ES_tradnl" dirty="0" smtClean="0"/>
              <a:t> </a:t>
            </a:r>
            <a:r>
              <a:rPr lang="es-ES_tradnl" dirty="0" err="1" smtClean="0"/>
              <a:t>watching</a:t>
            </a:r>
            <a:r>
              <a:rPr lang="es-ES_tradnl" dirty="0" smtClean="0"/>
              <a:t> TV.</a:t>
            </a:r>
          </a:p>
          <a:p>
            <a:pPr>
              <a:buNone/>
            </a:pPr>
            <a:r>
              <a:rPr lang="es-ES_tradnl" dirty="0" smtClean="0"/>
              <a:t>James </a:t>
            </a:r>
            <a:r>
              <a:rPr lang="es-ES_tradnl" dirty="0" err="1" smtClean="0"/>
              <a:t>thinks</a:t>
            </a:r>
            <a:r>
              <a:rPr lang="es-ES_tradnl" dirty="0" smtClean="0"/>
              <a:t> </a:t>
            </a:r>
            <a:r>
              <a:rPr lang="es-ES_tradnl" dirty="0" err="1" smtClean="0"/>
              <a:t>going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pubs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better</a:t>
            </a:r>
            <a:r>
              <a:rPr lang="es-ES_tradnl" dirty="0" smtClean="0"/>
              <a:t> </a:t>
            </a:r>
            <a:r>
              <a:rPr lang="es-ES_tradnl" dirty="0" err="1" smtClean="0"/>
              <a:t>than</a:t>
            </a:r>
            <a:r>
              <a:rPr lang="es-ES_tradnl" dirty="0" smtClean="0"/>
              <a:t> </a:t>
            </a:r>
            <a:r>
              <a:rPr lang="es-ES_tradnl" dirty="0" err="1" smtClean="0"/>
              <a:t>staying</a:t>
            </a:r>
            <a:r>
              <a:rPr lang="es-ES_tradnl" dirty="0" smtClean="0"/>
              <a:t> at home.</a:t>
            </a:r>
          </a:p>
          <a:p>
            <a:pPr>
              <a:buNone/>
            </a:pPr>
            <a:r>
              <a:rPr lang="es-ES_tradnl" dirty="0" smtClean="0"/>
              <a:t>TO</a:t>
            </a:r>
          </a:p>
          <a:p>
            <a:pPr>
              <a:buNone/>
            </a:pPr>
            <a:r>
              <a:rPr lang="es-ES_tradnl" dirty="0" smtClean="0"/>
              <a:t>James </a:t>
            </a:r>
            <a:r>
              <a:rPr lang="es-ES_tradnl" dirty="0" err="1" smtClean="0"/>
              <a:t>prefers</a:t>
            </a:r>
            <a:r>
              <a:rPr lang="es-ES_tradnl" dirty="0" smtClean="0"/>
              <a:t> </a:t>
            </a:r>
            <a:r>
              <a:rPr lang="es-ES_tradnl" dirty="0" err="1" smtClean="0"/>
              <a:t>going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PUBS TO STAYING  at home</a:t>
            </a:r>
          </a:p>
          <a:p>
            <a:pPr>
              <a:buNone/>
            </a:pPr>
            <a:r>
              <a:rPr lang="es-ES_tradnl" dirty="0" smtClean="0"/>
              <a:t>An</a:t>
            </a:r>
            <a:r>
              <a:rPr lang="es-ES_tradnl" dirty="0" smtClean="0"/>
              <a:t>n </a:t>
            </a:r>
            <a:r>
              <a:rPr lang="es-ES_tradnl" dirty="0" err="1" smtClean="0"/>
              <a:t>says</a:t>
            </a:r>
            <a:r>
              <a:rPr lang="es-ES_tradnl" dirty="0" smtClean="0"/>
              <a:t> </a:t>
            </a:r>
            <a:r>
              <a:rPr lang="es-ES_tradnl" dirty="0" err="1" smtClean="0"/>
              <a:t>she</a:t>
            </a:r>
            <a:r>
              <a:rPr lang="es-ES_tradnl" dirty="0" smtClean="0"/>
              <a:t> </a:t>
            </a:r>
            <a:r>
              <a:rPr lang="es-ES_tradnl" dirty="0" err="1" smtClean="0"/>
              <a:t>doesn’t</a:t>
            </a:r>
            <a:r>
              <a:rPr lang="es-ES_tradnl" dirty="0" smtClean="0"/>
              <a:t> </a:t>
            </a:r>
            <a:r>
              <a:rPr lang="es-ES_tradnl" dirty="0" err="1" smtClean="0"/>
              <a:t>want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dance </a:t>
            </a:r>
            <a:r>
              <a:rPr lang="es-ES_tradnl" dirty="0" err="1" smtClean="0"/>
              <a:t>tonigh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RATHER</a:t>
            </a:r>
          </a:p>
          <a:p>
            <a:pPr>
              <a:buNone/>
            </a:pPr>
            <a:r>
              <a:rPr lang="es-ES_tradnl" dirty="0" err="1" smtClean="0"/>
              <a:t>Ann’d</a:t>
            </a:r>
            <a:r>
              <a:rPr lang="es-ES_tradnl" dirty="0" smtClean="0"/>
              <a:t> RATHER NOT DANCE </a:t>
            </a:r>
            <a:r>
              <a:rPr lang="es-ES_tradnl" dirty="0" err="1" smtClean="0"/>
              <a:t>Tonight</a:t>
            </a:r>
            <a:r>
              <a:rPr lang="es-ES_tradnl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="" xmlns:a16="http://schemas.microsoft.com/office/drawing/2014/main" id="{50C4A800-EE19-9C4C-8B92-6A0870531BE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Futura Md BT Medium" panose="020B0602020204020303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="" xmlns:a16="http://schemas.microsoft.com/office/drawing/2014/main" id="{82506AB5-072A-264D-AB50-E419AE29C0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317" r="28873"/>
          <a:stretch/>
        </p:blipFill>
        <p:spPr>
          <a:xfrm>
            <a:off x="4239322" y="990600"/>
            <a:ext cx="3713356" cy="48768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CE40F408-F0EE-5945-B452-B7CA9356E7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404" t="26620" r="6694" b="26342"/>
          <a:stretch/>
        </p:blipFill>
        <p:spPr>
          <a:xfrm>
            <a:off x="110816" y="6045105"/>
            <a:ext cx="1251684" cy="7017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48142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FAFC430-312D-A843-B6F3-93EA8125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8640"/>
            <a:ext cx="10515600" cy="701731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5000" dirty="0" smtClean="0">
                <a:solidFill>
                  <a:srgbClr val="ED0E39"/>
                </a:solidFill>
                <a:latin typeface="Futura Lt BT Light" panose="020B0402020204020303" pitchFamily="34" charset="0"/>
              </a:rPr>
              <a:t>EXPRESSING PREFERENCE</a:t>
            </a:r>
            <a:endParaRPr lang="es-ES" sz="5000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pic>
        <p:nvPicPr>
          <p:cNvPr id="3074" name="Picture 2" descr="I Prefer Pizza - Shirtoi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6604" y="1642256"/>
            <a:ext cx="4762500" cy="4762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04813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="" xmlns:a16="http://schemas.microsoft.com/office/drawing/2014/main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3143"/>
            <a:ext cx="10515600" cy="804456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ED0E39"/>
                </a:solidFill>
                <a:latin typeface="Futura Lt BT Light" panose="020B0402020204020303" pitchFamily="34" charset="0"/>
              </a:rPr>
              <a:t>STRUCTURES</a:t>
            </a:r>
            <a:endParaRPr lang="es-ES" sz="3600" b="1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="" xmlns:a16="http://schemas.microsoft.com/office/drawing/2014/main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907177"/>
            <a:ext cx="10515600" cy="4752200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algn="ctr" fontAlgn="base">
              <a:buNone/>
            </a:pPr>
            <a:r>
              <a:rPr lang="en-US" b="1" i="1" dirty="0" smtClean="0">
                <a:solidFill>
                  <a:srgbClr val="00B0F0"/>
                </a:solidFill>
                <a:latin typeface="Futura Lt BT Light"/>
              </a:rPr>
              <a:t>prefer + noun/gerund + to + noun/gerund</a:t>
            </a:r>
            <a:r>
              <a:rPr lang="en-US" b="1" i="1" dirty="0" smtClean="0">
                <a:latin typeface="Futura Lt BT Light"/>
              </a:rPr>
              <a:t> </a:t>
            </a:r>
            <a:r>
              <a:rPr lang="en-US" dirty="0" smtClean="0">
                <a:latin typeface="Futura Lt BT Light"/>
              </a:rPr>
              <a:t>– used to talk about general preferences</a:t>
            </a:r>
          </a:p>
          <a:p>
            <a:pPr fontAlgn="base">
              <a:buNone/>
            </a:pPr>
            <a:endParaRPr lang="en-US" sz="1600" dirty="0" smtClean="0">
              <a:latin typeface="Futura Lt BT Light"/>
            </a:endParaRPr>
          </a:p>
          <a:p>
            <a:pPr fontAlgn="base">
              <a:buNone/>
            </a:pPr>
            <a:endParaRPr lang="en-US" sz="1600" dirty="0" smtClean="0">
              <a:latin typeface="Futura Lt BT Light"/>
            </a:endParaRPr>
          </a:p>
          <a:p>
            <a:pPr algn="ctr" fontAlgn="base"/>
            <a:r>
              <a:rPr lang="en-US" sz="2400" dirty="0" smtClean="0">
                <a:latin typeface="Futura Lt BT Light"/>
              </a:rPr>
              <a:t>I </a:t>
            </a:r>
            <a:r>
              <a:rPr lang="en-US" sz="2400" b="1" dirty="0" smtClean="0">
                <a:solidFill>
                  <a:srgbClr val="00B0F0"/>
                </a:solidFill>
                <a:latin typeface="Futura Lt BT Light"/>
              </a:rPr>
              <a:t>prefer</a:t>
            </a:r>
            <a:r>
              <a:rPr lang="en-US" sz="2400" dirty="0" smtClean="0">
                <a:solidFill>
                  <a:srgbClr val="00B0F0"/>
                </a:solidFill>
                <a:latin typeface="Futura Lt BT Light"/>
              </a:rPr>
              <a:t> </a:t>
            </a:r>
            <a:r>
              <a:rPr lang="en-US" sz="2400" b="1" dirty="0" smtClean="0">
                <a:solidFill>
                  <a:srgbClr val="00B0F0"/>
                </a:solidFill>
                <a:latin typeface="Futura Lt BT Light"/>
              </a:rPr>
              <a:t>tennis</a:t>
            </a:r>
            <a:r>
              <a:rPr lang="en-US" sz="2400" dirty="0" smtClean="0">
                <a:solidFill>
                  <a:srgbClr val="00B0F0"/>
                </a:solidFill>
                <a:latin typeface="Futura Lt BT Light"/>
              </a:rPr>
              <a:t> </a:t>
            </a:r>
            <a:r>
              <a:rPr lang="en-US" sz="2400" b="1" dirty="0" smtClean="0">
                <a:solidFill>
                  <a:srgbClr val="00B0F0"/>
                </a:solidFill>
                <a:latin typeface="Futura Lt BT Light"/>
              </a:rPr>
              <a:t>to</a:t>
            </a:r>
            <a:r>
              <a:rPr lang="en-US" sz="2400" dirty="0" smtClean="0">
                <a:solidFill>
                  <a:srgbClr val="00B0F0"/>
                </a:solidFill>
                <a:latin typeface="Futura Lt BT Light"/>
              </a:rPr>
              <a:t> </a:t>
            </a:r>
            <a:r>
              <a:rPr lang="en-US" sz="2400" dirty="0" smtClean="0">
                <a:latin typeface="Futura Lt BT Light"/>
              </a:rPr>
              <a:t>squash.</a:t>
            </a:r>
          </a:p>
          <a:p>
            <a:pPr algn="ctr" fontAlgn="base"/>
            <a:r>
              <a:rPr lang="en-US" sz="2400" dirty="0" smtClean="0">
                <a:latin typeface="Futura Lt BT Light"/>
              </a:rPr>
              <a:t>I </a:t>
            </a:r>
            <a:r>
              <a:rPr lang="en-US" sz="2400" b="1" dirty="0" smtClean="0">
                <a:solidFill>
                  <a:srgbClr val="00B0F0"/>
                </a:solidFill>
                <a:latin typeface="Futura Lt BT Light"/>
              </a:rPr>
              <a:t>prefer</a:t>
            </a:r>
            <a:r>
              <a:rPr lang="en-US" sz="2400" dirty="0" smtClean="0">
                <a:latin typeface="Futura Lt BT Light"/>
              </a:rPr>
              <a:t> clean</a:t>
            </a:r>
            <a:r>
              <a:rPr lang="en-US" sz="2400" b="1" dirty="0" smtClean="0">
                <a:solidFill>
                  <a:srgbClr val="00B0F0"/>
                </a:solidFill>
                <a:latin typeface="Futura Lt BT Light"/>
              </a:rPr>
              <a:t>ing</a:t>
            </a:r>
            <a:r>
              <a:rPr lang="en-US" sz="2400" dirty="0" smtClean="0">
                <a:latin typeface="Futura Lt BT Light"/>
              </a:rPr>
              <a:t> the kitchen </a:t>
            </a:r>
            <a:r>
              <a:rPr lang="en-US" sz="2400" b="1" dirty="0" smtClean="0">
                <a:solidFill>
                  <a:srgbClr val="00B0F0"/>
                </a:solidFill>
                <a:latin typeface="Futura Lt BT Light"/>
              </a:rPr>
              <a:t>to</a:t>
            </a:r>
            <a:r>
              <a:rPr lang="en-US" sz="2400" dirty="0" smtClean="0">
                <a:latin typeface="Futura Lt BT Light"/>
              </a:rPr>
              <a:t> clean</a:t>
            </a:r>
            <a:r>
              <a:rPr lang="en-US" sz="2400" dirty="0" smtClean="0">
                <a:solidFill>
                  <a:srgbClr val="00B0F0"/>
                </a:solidFill>
                <a:latin typeface="Futura Lt BT Light"/>
              </a:rPr>
              <a:t>i</a:t>
            </a:r>
            <a:r>
              <a:rPr lang="en-US" sz="2400" b="1" dirty="0" smtClean="0">
                <a:solidFill>
                  <a:srgbClr val="00B0F0"/>
                </a:solidFill>
                <a:latin typeface="Futura Lt BT Light"/>
              </a:rPr>
              <a:t>ng</a:t>
            </a:r>
            <a:r>
              <a:rPr lang="en-US" sz="2400" dirty="0" smtClean="0">
                <a:latin typeface="Futura Lt BT Light"/>
              </a:rPr>
              <a:t> the bathroom.</a:t>
            </a:r>
          </a:p>
          <a:p>
            <a:pPr>
              <a:buNone/>
            </a:pPr>
            <a:endParaRPr lang="es-ES" sz="1600" dirty="0">
              <a:solidFill>
                <a:schemeClr val="bg1">
                  <a:lumMod val="65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2718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692330"/>
            <a:ext cx="10515600" cy="5140433"/>
          </a:xfrm>
        </p:spPr>
        <p:txBody>
          <a:bodyPr>
            <a:normAutofit lnSpcReduction="10000"/>
          </a:bodyPr>
          <a:lstStyle/>
          <a:p>
            <a:pPr algn="ctr" fontAlgn="base">
              <a:buNone/>
            </a:pPr>
            <a:r>
              <a:rPr lang="en-US" sz="3200" b="1" i="1" dirty="0" smtClean="0">
                <a:solidFill>
                  <a:srgbClr val="7030A0"/>
                </a:solidFill>
                <a:latin typeface="Futura Lt BT Light"/>
              </a:rPr>
              <a:t>prefer + infinitive with to + rather than + infinitive without to</a:t>
            </a:r>
            <a:r>
              <a:rPr lang="en-US" sz="3200" dirty="0" smtClean="0">
                <a:solidFill>
                  <a:srgbClr val="7030A0"/>
                </a:solidFill>
                <a:latin typeface="Futura Lt BT Light"/>
              </a:rPr>
              <a:t> </a:t>
            </a:r>
            <a:r>
              <a:rPr lang="en-US" sz="3200" b="1" dirty="0" smtClean="0">
                <a:solidFill>
                  <a:srgbClr val="7030A0"/>
                </a:solidFill>
                <a:latin typeface="Futura Lt BT Light"/>
              </a:rPr>
              <a:t>OR</a:t>
            </a:r>
            <a:r>
              <a:rPr lang="en-US" sz="3200" dirty="0" smtClean="0">
                <a:solidFill>
                  <a:srgbClr val="7030A0"/>
                </a:solidFill>
                <a:latin typeface="Futura Lt BT Light"/>
              </a:rPr>
              <a:t> </a:t>
            </a:r>
            <a:r>
              <a:rPr lang="en-US" sz="3200" b="1" i="1" dirty="0" smtClean="0">
                <a:solidFill>
                  <a:srgbClr val="7030A0"/>
                </a:solidFill>
                <a:latin typeface="Futura Lt BT Light"/>
              </a:rPr>
              <a:t>prefer + gerund + rather than + gerund</a:t>
            </a:r>
            <a:r>
              <a:rPr lang="en-US" sz="3200" dirty="0" smtClean="0">
                <a:latin typeface="Futura Lt BT Light"/>
              </a:rPr>
              <a:t> – used to compare preferences or talk about hypothetical preferences</a:t>
            </a:r>
          </a:p>
          <a:p>
            <a:pPr fontAlgn="base">
              <a:buNone/>
            </a:pPr>
            <a:endParaRPr lang="en-US" dirty="0" smtClean="0">
              <a:latin typeface="Futura Lt BT Light"/>
            </a:endParaRPr>
          </a:p>
          <a:p>
            <a:pPr fontAlgn="base"/>
            <a:r>
              <a:rPr lang="en-US" dirty="0" smtClean="0">
                <a:latin typeface="Futura Lt BT Light"/>
              </a:rPr>
              <a:t>He prefers </a:t>
            </a:r>
            <a:r>
              <a:rPr lang="en-US" b="1" dirty="0" smtClean="0">
                <a:solidFill>
                  <a:srgbClr val="7030A0"/>
                </a:solidFill>
                <a:latin typeface="Futura Lt BT Light"/>
              </a:rPr>
              <a:t>to shop </a:t>
            </a:r>
            <a:r>
              <a:rPr lang="en-US" dirty="0" smtClean="0">
                <a:latin typeface="Futura Lt BT Light"/>
              </a:rPr>
              <a:t>online </a:t>
            </a:r>
            <a:r>
              <a:rPr lang="en-US" b="1" dirty="0" smtClean="0">
                <a:solidFill>
                  <a:srgbClr val="7030A0"/>
                </a:solidFill>
                <a:latin typeface="Futura Lt BT Light"/>
              </a:rPr>
              <a:t>rather than go</a:t>
            </a:r>
            <a:r>
              <a:rPr lang="en-US" dirty="0" smtClean="0">
                <a:solidFill>
                  <a:srgbClr val="7030A0"/>
                </a:solidFill>
                <a:latin typeface="Futura Lt BT Light"/>
              </a:rPr>
              <a:t> </a:t>
            </a:r>
            <a:r>
              <a:rPr lang="en-US" dirty="0" smtClean="0">
                <a:latin typeface="Futura Lt BT Light"/>
              </a:rPr>
              <a:t>to a shopping centre..</a:t>
            </a:r>
          </a:p>
          <a:p>
            <a:pPr fontAlgn="base"/>
            <a:r>
              <a:rPr lang="en-US" dirty="0" smtClean="0">
                <a:latin typeface="Futura Lt BT Light"/>
              </a:rPr>
              <a:t>I’d prefer </a:t>
            </a:r>
            <a:r>
              <a:rPr lang="en-US" b="1" dirty="0" smtClean="0">
                <a:solidFill>
                  <a:srgbClr val="7030A0"/>
                </a:solidFill>
                <a:latin typeface="Futura Lt BT Light"/>
              </a:rPr>
              <a:t>to have </a:t>
            </a:r>
            <a:r>
              <a:rPr lang="en-US" dirty="0" smtClean="0">
                <a:latin typeface="Futura Lt BT Light"/>
              </a:rPr>
              <a:t>a few close friends </a:t>
            </a:r>
            <a:r>
              <a:rPr lang="en-US" b="1" dirty="0" smtClean="0">
                <a:solidFill>
                  <a:srgbClr val="7030A0"/>
                </a:solidFill>
                <a:latin typeface="Futura Lt BT Light"/>
              </a:rPr>
              <a:t>rather than be </a:t>
            </a:r>
            <a:r>
              <a:rPr lang="en-US" dirty="0" smtClean="0">
                <a:latin typeface="Futura Lt BT Light"/>
              </a:rPr>
              <a:t>very popular.</a:t>
            </a:r>
          </a:p>
          <a:p>
            <a:pPr fontAlgn="base"/>
            <a:r>
              <a:rPr lang="en-US" dirty="0" smtClean="0">
                <a:latin typeface="Futura Lt BT Light"/>
              </a:rPr>
              <a:t>She prefers spend</a:t>
            </a:r>
            <a:r>
              <a:rPr lang="en-US" b="1" dirty="0" smtClean="0">
                <a:solidFill>
                  <a:srgbClr val="7030A0"/>
                </a:solidFill>
                <a:latin typeface="Futura Lt BT Light"/>
              </a:rPr>
              <a:t>ing</a:t>
            </a:r>
            <a:r>
              <a:rPr lang="en-US" dirty="0" smtClean="0">
                <a:latin typeface="Futura Lt BT Light"/>
              </a:rPr>
              <a:t> time outside </a:t>
            </a:r>
            <a:r>
              <a:rPr lang="en-US" b="1" dirty="0" smtClean="0">
                <a:solidFill>
                  <a:srgbClr val="7030A0"/>
                </a:solidFill>
                <a:latin typeface="Futura Lt BT Light"/>
              </a:rPr>
              <a:t>rather than </a:t>
            </a:r>
            <a:r>
              <a:rPr lang="en-US" dirty="0" smtClean="0">
                <a:latin typeface="Futura Lt BT Light"/>
              </a:rPr>
              <a:t>stay</a:t>
            </a:r>
            <a:r>
              <a:rPr lang="en-US" b="1" dirty="0" smtClean="0">
                <a:solidFill>
                  <a:srgbClr val="7030A0"/>
                </a:solidFill>
                <a:latin typeface="Futura Lt BT Light"/>
              </a:rPr>
              <a:t>ing</a:t>
            </a:r>
            <a:r>
              <a:rPr lang="en-US" dirty="0" smtClean="0">
                <a:latin typeface="Futura Lt BT Light"/>
              </a:rPr>
              <a:t> at home.</a:t>
            </a:r>
          </a:p>
          <a:p>
            <a:pPr fontAlgn="base"/>
            <a:r>
              <a:rPr lang="en-US" dirty="0" smtClean="0">
                <a:latin typeface="Futura Lt BT Light"/>
              </a:rPr>
              <a:t>He prefers driv</a:t>
            </a:r>
            <a:r>
              <a:rPr lang="en-US" b="1" dirty="0" smtClean="0">
                <a:solidFill>
                  <a:srgbClr val="7030A0"/>
                </a:solidFill>
                <a:latin typeface="Futura Lt BT Light"/>
              </a:rPr>
              <a:t>ing rather than </a:t>
            </a:r>
            <a:r>
              <a:rPr lang="en-US" dirty="0" smtClean="0">
                <a:latin typeface="Futura Lt BT Light"/>
              </a:rPr>
              <a:t>walk</a:t>
            </a:r>
            <a:r>
              <a:rPr lang="en-US" b="1" dirty="0" smtClean="0">
                <a:solidFill>
                  <a:srgbClr val="7030A0"/>
                </a:solidFill>
                <a:latin typeface="Futura Lt BT Light"/>
              </a:rPr>
              <a:t>ing</a:t>
            </a:r>
            <a:r>
              <a:rPr lang="en-US" dirty="0" smtClean="0">
                <a:latin typeface="Futura Lt BT Light"/>
              </a:rPr>
              <a:t> to work.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718456"/>
            <a:ext cx="10515600" cy="5316583"/>
          </a:xfrm>
        </p:spPr>
        <p:txBody>
          <a:bodyPr/>
          <a:lstStyle/>
          <a:p>
            <a:pPr algn="ctr" fontAlgn="base">
              <a:buNone/>
            </a:pPr>
            <a:r>
              <a:rPr lang="en-US" sz="3000" b="1" i="1" dirty="0" smtClean="0">
                <a:solidFill>
                  <a:srgbClr val="00B050"/>
                </a:solidFill>
                <a:latin typeface="Futura Lt BT Light"/>
              </a:rPr>
              <a:t>would (much) rather + infinitive without to + than + infinitive without to</a:t>
            </a:r>
            <a:r>
              <a:rPr lang="en-US" sz="3000" dirty="0" smtClean="0">
                <a:latin typeface="Futura Lt BT Light"/>
              </a:rPr>
              <a:t> – has the same meaning as </a:t>
            </a:r>
            <a:r>
              <a:rPr lang="en-US" sz="3000" i="1" dirty="0" smtClean="0">
                <a:latin typeface="Futura Lt BT Light"/>
              </a:rPr>
              <a:t>would prefer</a:t>
            </a:r>
          </a:p>
          <a:p>
            <a:pPr algn="ctr" fontAlgn="base">
              <a:buNone/>
            </a:pPr>
            <a:endParaRPr lang="en-US" dirty="0" smtClean="0">
              <a:latin typeface="Futura Lt BT Light"/>
            </a:endParaRPr>
          </a:p>
          <a:p>
            <a:pPr fontAlgn="base"/>
            <a:r>
              <a:rPr lang="en-US" dirty="0" smtClean="0">
                <a:solidFill>
                  <a:srgbClr val="00B050"/>
                </a:solidFill>
                <a:latin typeface="Futura Lt BT Light"/>
              </a:rPr>
              <a:t>I’d rather see </a:t>
            </a:r>
            <a:r>
              <a:rPr lang="en-US" dirty="0" smtClean="0">
                <a:latin typeface="Futura Lt BT Light"/>
              </a:rPr>
              <a:t>a film </a:t>
            </a:r>
            <a:r>
              <a:rPr lang="en-US" dirty="0" smtClean="0">
                <a:solidFill>
                  <a:srgbClr val="00B050"/>
                </a:solidFill>
                <a:latin typeface="Futura Lt BT Light"/>
              </a:rPr>
              <a:t>than go </a:t>
            </a:r>
            <a:r>
              <a:rPr lang="en-US" dirty="0" smtClean="0">
                <a:latin typeface="Futura Lt BT Light"/>
              </a:rPr>
              <a:t>to a concert this evening.</a:t>
            </a:r>
          </a:p>
          <a:p>
            <a:pPr fontAlgn="base"/>
            <a:r>
              <a:rPr lang="en-US" dirty="0" smtClean="0">
                <a:solidFill>
                  <a:srgbClr val="00B050"/>
                </a:solidFill>
                <a:latin typeface="Futura Lt BT Light"/>
              </a:rPr>
              <a:t>I’d much rather </a:t>
            </a:r>
            <a:r>
              <a:rPr lang="en-US" dirty="0" smtClean="0">
                <a:latin typeface="Futura Lt BT Light"/>
              </a:rPr>
              <a:t>live in a house </a:t>
            </a:r>
            <a:r>
              <a:rPr lang="en-US" dirty="0" smtClean="0">
                <a:solidFill>
                  <a:srgbClr val="00B050"/>
                </a:solidFill>
                <a:latin typeface="Futura Lt BT Light"/>
              </a:rPr>
              <a:t>than</a:t>
            </a:r>
            <a:r>
              <a:rPr lang="en-US" dirty="0" smtClean="0">
                <a:latin typeface="Futura Lt BT Light"/>
              </a:rPr>
              <a:t> in a flat.</a:t>
            </a:r>
          </a:p>
          <a:p>
            <a:pPr fontAlgn="base"/>
            <a:r>
              <a:rPr lang="en-US" dirty="0" smtClean="0">
                <a:latin typeface="Futura Lt BT Light"/>
              </a:rPr>
              <a:t>Notice that with the last example the verb </a:t>
            </a:r>
            <a:r>
              <a:rPr lang="en-US" i="1" dirty="0" smtClean="0">
                <a:latin typeface="Futura Lt BT Light"/>
              </a:rPr>
              <a:t>live</a:t>
            </a:r>
            <a:r>
              <a:rPr lang="en-US" dirty="0" smtClean="0">
                <a:latin typeface="Futura Lt BT Light"/>
              </a:rPr>
              <a:t> is not repeated because it is the same verb as the first clause and therefore not necessary.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21080" y="836023"/>
            <a:ext cx="10515600" cy="43513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b="1" dirty="0" smtClean="0">
                <a:solidFill>
                  <a:srgbClr val="92D050"/>
                </a:solidFill>
                <a:latin typeface="Futura Lt BT Light"/>
              </a:rPr>
              <a:t>Compare</a:t>
            </a:r>
            <a:r>
              <a:rPr lang="en-US" sz="3200" dirty="0" smtClean="0">
                <a:solidFill>
                  <a:srgbClr val="92D050"/>
                </a:solidFill>
                <a:latin typeface="Futura Lt BT Light"/>
              </a:rPr>
              <a:t>: </a:t>
            </a:r>
            <a:r>
              <a:rPr lang="en-US" sz="3200" dirty="0" smtClean="0">
                <a:latin typeface="Futura Lt BT Light"/>
              </a:rPr>
              <a:t>same subject (+ base form) </a:t>
            </a:r>
            <a:r>
              <a:rPr lang="en-US" sz="3200" i="1" dirty="0" smtClean="0">
                <a:latin typeface="Futura Lt BT Light"/>
              </a:rPr>
              <a:t>vs. </a:t>
            </a:r>
            <a:r>
              <a:rPr lang="en-US" sz="3200" dirty="0" smtClean="0">
                <a:latin typeface="Futura Lt BT Light"/>
              </a:rPr>
              <a:t>different subject (+ past simple clause)</a:t>
            </a:r>
          </a:p>
          <a:p>
            <a:pPr algn="ctr">
              <a:buNone/>
            </a:pPr>
            <a:endParaRPr lang="en-US" sz="3200" dirty="0" smtClean="0">
              <a:latin typeface="Futura Lt BT Light"/>
            </a:endParaRPr>
          </a:p>
          <a:p>
            <a:r>
              <a:rPr lang="en-US" i="1" u="sng" dirty="0" smtClean="0">
                <a:solidFill>
                  <a:srgbClr val="92D050"/>
                </a:solidFill>
                <a:latin typeface="Futura Lt BT Light"/>
              </a:rPr>
              <a:t>I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’d</a:t>
            </a:r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rather</a:t>
            </a:r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stay</a:t>
            </a:r>
            <a:r>
              <a:rPr lang="en-US" i="1" dirty="0" smtClean="0">
                <a:latin typeface="Futura Lt BT Light"/>
              </a:rPr>
              <a:t> at home than go out tonight.</a:t>
            </a:r>
            <a:endParaRPr lang="en-US" dirty="0" smtClean="0">
              <a:latin typeface="Futura Lt BT Light"/>
            </a:endParaRPr>
          </a:p>
          <a:p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I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’d</a:t>
            </a:r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rather</a:t>
            </a:r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 </a:t>
            </a:r>
            <a:r>
              <a:rPr lang="en-US" i="1" u="sng" dirty="0" smtClean="0">
                <a:solidFill>
                  <a:srgbClr val="92D050"/>
                </a:solidFill>
                <a:latin typeface="Futura Lt BT Light"/>
              </a:rPr>
              <a:t>you</a:t>
            </a:r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stayed</a:t>
            </a:r>
            <a:r>
              <a:rPr lang="en-US" i="1" dirty="0" smtClean="0">
                <a:latin typeface="Futura Lt BT Light"/>
              </a:rPr>
              <a:t> at home tonight.</a:t>
            </a:r>
            <a:endParaRPr lang="en-US" dirty="0" smtClean="0">
              <a:latin typeface="Futura Lt BT Light"/>
            </a:endParaRPr>
          </a:p>
          <a:p>
            <a:r>
              <a:rPr lang="en-US" i="1" u="sng" dirty="0" smtClean="0">
                <a:solidFill>
                  <a:srgbClr val="92D050"/>
                </a:solidFill>
                <a:latin typeface="Futura Lt BT Light"/>
              </a:rPr>
              <a:t>I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’d</a:t>
            </a:r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rather</a:t>
            </a:r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not go out</a:t>
            </a:r>
            <a:r>
              <a:rPr lang="en-US" i="1" dirty="0" smtClean="0">
                <a:latin typeface="Futura Lt BT Light"/>
              </a:rPr>
              <a:t> tonight.</a:t>
            </a:r>
            <a:endParaRPr lang="en-US" dirty="0" smtClean="0">
              <a:latin typeface="Futura Lt BT Light"/>
            </a:endParaRPr>
          </a:p>
          <a:p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I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’d</a:t>
            </a:r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rather</a:t>
            </a:r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 </a:t>
            </a:r>
            <a:r>
              <a:rPr lang="en-US" i="1" u="sng" dirty="0" smtClean="0">
                <a:solidFill>
                  <a:srgbClr val="92D050"/>
                </a:solidFill>
                <a:latin typeface="Futura Lt BT Light"/>
              </a:rPr>
              <a:t>you</a:t>
            </a:r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didn’t</a:t>
            </a:r>
            <a:r>
              <a:rPr lang="en-US" i="1" dirty="0" smtClean="0">
                <a:solidFill>
                  <a:srgbClr val="92D05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92D050"/>
                </a:solidFill>
                <a:latin typeface="Futura Lt BT Light"/>
              </a:rPr>
              <a:t>go</a:t>
            </a:r>
            <a:r>
              <a:rPr lang="en-US" i="1" dirty="0" smtClean="0">
                <a:latin typeface="Futura Lt BT Light"/>
              </a:rPr>
              <a:t> out tonight</a:t>
            </a:r>
            <a:endParaRPr lang="en-US" dirty="0" smtClean="0">
              <a:latin typeface="Futura Lt BT Light"/>
            </a:endParaRP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509450"/>
            <a:ext cx="10515600" cy="543414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500" b="1" i="1" dirty="0" smtClean="0">
                <a:latin typeface="Futura Lt BT Light"/>
              </a:rPr>
              <a:t>Would sooner</a:t>
            </a:r>
            <a:r>
              <a:rPr lang="en-US" sz="3500" b="1" dirty="0" smtClean="0">
                <a:latin typeface="Futura Lt BT Light"/>
              </a:rPr>
              <a:t>, </a:t>
            </a:r>
            <a:r>
              <a:rPr lang="en-US" sz="3500" b="1" i="1" dirty="0" smtClean="0">
                <a:latin typeface="Futura Lt BT Light"/>
              </a:rPr>
              <a:t>would just as soon</a:t>
            </a:r>
            <a:endParaRPr lang="en-US" sz="3500" b="1" dirty="0" smtClean="0">
              <a:latin typeface="Futura Lt BT Light"/>
            </a:endParaRPr>
          </a:p>
          <a:p>
            <a:pPr>
              <a:buNone/>
            </a:pPr>
            <a:endParaRPr lang="es-ES_tradnl" dirty="0" smtClean="0">
              <a:latin typeface="Futura Lt BT Light"/>
            </a:endParaRPr>
          </a:p>
          <a:p>
            <a:r>
              <a:rPr lang="en-US" dirty="0" smtClean="0">
                <a:latin typeface="Futura Lt BT Light"/>
              </a:rPr>
              <a:t>We use the phrases </a:t>
            </a:r>
            <a:r>
              <a:rPr lang="en-US" b="1" i="1" dirty="0" smtClean="0">
                <a:solidFill>
                  <a:srgbClr val="FFC000"/>
                </a:solidFill>
                <a:latin typeface="Futura Lt BT Light"/>
              </a:rPr>
              <a:t>would sooner</a:t>
            </a:r>
            <a:r>
              <a:rPr lang="en-US" dirty="0" smtClean="0">
                <a:latin typeface="Futura Lt BT Light"/>
              </a:rPr>
              <a:t> and </a:t>
            </a:r>
            <a:r>
              <a:rPr lang="en-US" b="1" i="1" dirty="0" smtClean="0">
                <a:solidFill>
                  <a:srgbClr val="FFC000"/>
                </a:solidFill>
                <a:latin typeface="Futura Lt BT Light"/>
              </a:rPr>
              <a:t>would just as soon</a:t>
            </a:r>
            <a:r>
              <a:rPr lang="en-US" dirty="0" smtClean="0">
                <a:latin typeface="Futura Lt BT Light"/>
              </a:rPr>
              <a:t> when we say that we prefer one thing to another thing. They mean approximately the same as </a:t>
            </a:r>
            <a:r>
              <a:rPr lang="en-US" i="1" dirty="0" smtClean="0">
                <a:latin typeface="Futura Lt BT Light"/>
              </a:rPr>
              <a:t>would rather</a:t>
            </a:r>
            <a:r>
              <a:rPr lang="en-US" dirty="0" smtClean="0">
                <a:latin typeface="Futura Lt BT Light"/>
              </a:rPr>
              <a:t>:</a:t>
            </a:r>
          </a:p>
          <a:p>
            <a:r>
              <a:rPr lang="en-US" i="1" dirty="0" smtClean="0">
                <a:latin typeface="Futura Lt BT Light"/>
              </a:rPr>
              <a:t>I don’t really want to go back to France again this year. I</a:t>
            </a:r>
            <a:r>
              <a:rPr lang="en-US" b="1" i="1" dirty="0" smtClean="0">
                <a:solidFill>
                  <a:srgbClr val="FFC000"/>
                </a:solidFill>
                <a:latin typeface="Futura Lt BT Light"/>
              </a:rPr>
              <a:t>’d</a:t>
            </a:r>
            <a:r>
              <a:rPr lang="en-US" i="1" dirty="0" smtClean="0">
                <a:solidFill>
                  <a:srgbClr val="FFC00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FFC000"/>
                </a:solidFill>
                <a:latin typeface="Futura Lt BT Light"/>
              </a:rPr>
              <a:t>sooner</a:t>
            </a:r>
            <a:r>
              <a:rPr lang="en-US" i="1" dirty="0" smtClean="0">
                <a:latin typeface="Futura Lt BT Light"/>
              </a:rPr>
              <a:t> go to Spain.</a:t>
            </a:r>
            <a:endParaRPr lang="en-US" dirty="0" smtClean="0">
              <a:latin typeface="Futura Lt BT Light"/>
            </a:endParaRPr>
          </a:p>
          <a:p>
            <a:r>
              <a:rPr lang="en-US" i="1" dirty="0" smtClean="0">
                <a:latin typeface="Futura Lt BT Light"/>
              </a:rPr>
              <a:t>Thanks for the invitation, but, if you don’t mind, we</a:t>
            </a:r>
            <a:r>
              <a:rPr lang="en-US" b="1" i="1" dirty="0" smtClean="0">
                <a:latin typeface="Futura Lt BT Light"/>
              </a:rPr>
              <a:t>’</a:t>
            </a:r>
            <a:r>
              <a:rPr lang="en-US" b="1" i="1" dirty="0" smtClean="0">
                <a:solidFill>
                  <a:srgbClr val="FFC000"/>
                </a:solidFill>
                <a:latin typeface="Futura Lt BT Light"/>
              </a:rPr>
              <a:t>d</a:t>
            </a:r>
            <a:r>
              <a:rPr lang="en-US" i="1" dirty="0" smtClean="0">
                <a:solidFill>
                  <a:srgbClr val="FFC00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FFC000"/>
                </a:solidFill>
                <a:latin typeface="Futura Lt BT Light"/>
              </a:rPr>
              <a:t>just</a:t>
            </a:r>
            <a:r>
              <a:rPr lang="en-US" i="1" dirty="0" smtClean="0">
                <a:solidFill>
                  <a:srgbClr val="FFC000"/>
                </a:solidFill>
                <a:latin typeface="Futura Lt BT Light"/>
              </a:rPr>
              <a:t> </a:t>
            </a:r>
            <a:r>
              <a:rPr lang="en-US" b="1" i="1" dirty="0" smtClean="0">
                <a:solidFill>
                  <a:srgbClr val="FFC000"/>
                </a:solidFill>
                <a:latin typeface="Futura Lt BT Light"/>
              </a:rPr>
              <a:t>as soon</a:t>
            </a:r>
            <a:r>
              <a:rPr lang="en-US" i="1" dirty="0" smtClean="0">
                <a:latin typeface="Futura Lt BT Light"/>
              </a:rPr>
              <a:t> stay at home and watch it all on TV.</a:t>
            </a:r>
          </a:p>
          <a:p>
            <a:pPr>
              <a:buNone/>
            </a:pPr>
            <a:endParaRPr lang="en-US" dirty="0" smtClean="0">
              <a:latin typeface="Futura Lt BT Light"/>
            </a:endParaRPr>
          </a:p>
          <a:p>
            <a:pPr algn="ctr">
              <a:buNone/>
            </a:pPr>
            <a:r>
              <a:rPr lang="en-US" i="1" dirty="0" smtClean="0">
                <a:solidFill>
                  <a:srgbClr val="FF0000"/>
                </a:solidFill>
                <a:latin typeface="Futura Lt BT Light"/>
              </a:rPr>
              <a:t>*Would sooner</a:t>
            </a:r>
            <a:r>
              <a:rPr lang="en-US" dirty="0" smtClean="0">
                <a:solidFill>
                  <a:srgbClr val="FF0000"/>
                </a:solidFill>
                <a:latin typeface="Futura Lt BT Light"/>
              </a:rPr>
              <a:t> is more common than </a:t>
            </a:r>
            <a:r>
              <a:rPr lang="en-US" i="1" dirty="0" smtClean="0">
                <a:solidFill>
                  <a:srgbClr val="FF0000"/>
                </a:solidFill>
                <a:latin typeface="Futura Lt BT Light"/>
              </a:rPr>
              <a:t>would just as soon</a:t>
            </a:r>
            <a:r>
              <a:rPr lang="en-US" dirty="0" smtClean="0">
                <a:solidFill>
                  <a:srgbClr val="FF0000"/>
                </a:solidFill>
                <a:latin typeface="Futura Lt BT Light"/>
              </a:rPr>
              <a:t>. However, </a:t>
            </a:r>
            <a:r>
              <a:rPr lang="en-US" i="1" dirty="0" smtClean="0">
                <a:solidFill>
                  <a:srgbClr val="FF0000"/>
                </a:solidFill>
                <a:latin typeface="Futura Lt BT Light"/>
              </a:rPr>
              <a:t>would rather</a:t>
            </a:r>
            <a:r>
              <a:rPr lang="en-US" dirty="0" smtClean="0">
                <a:solidFill>
                  <a:srgbClr val="FF0000"/>
                </a:solidFill>
                <a:latin typeface="Futura Lt BT Light"/>
              </a:rPr>
              <a:t> is more common than both of these phrases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387927"/>
            <a:ext cx="10515600" cy="57890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_tradnl" dirty="0" smtClean="0"/>
              <a:t>Fiona </a:t>
            </a:r>
            <a:r>
              <a:rPr lang="es-ES_tradnl" dirty="0" err="1" smtClean="0"/>
              <a:t>likes</a:t>
            </a:r>
            <a:r>
              <a:rPr lang="es-ES_tradnl" dirty="0" smtClean="0"/>
              <a:t> </a:t>
            </a:r>
            <a:r>
              <a:rPr lang="es-ES_tradnl" dirty="0" err="1" smtClean="0"/>
              <a:t>dogs</a:t>
            </a:r>
            <a:r>
              <a:rPr lang="es-ES_tradnl" dirty="0" smtClean="0"/>
              <a:t> more </a:t>
            </a:r>
            <a:r>
              <a:rPr lang="es-ES_tradnl" dirty="0" err="1" smtClean="0"/>
              <a:t>than</a:t>
            </a:r>
            <a:r>
              <a:rPr lang="es-ES_tradnl" dirty="0" smtClean="0"/>
              <a:t> </a:t>
            </a:r>
            <a:r>
              <a:rPr lang="es-ES_tradnl" dirty="0" err="1" smtClean="0"/>
              <a:t>cats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PREFERS</a:t>
            </a:r>
          </a:p>
          <a:p>
            <a:pPr>
              <a:buNone/>
            </a:pPr>
            <a:r>
              <a:rPr lang="es-ES_tradnl" dirty="0" smtClean="0"/>
              <a:t>Fiona………………………………………………. </a:t>
            </a:r>
            <a:r>
              <a:rPr lang="es-ES_tradnl" dirty="0" err="1" smtClean="0"/>
              <a:t>Cats</a:t>
            </a:r>
            <a:endParaRPr lang="es-ES_tradnl" dirty="0" smtClean="0"/>
          </a:p>
          <a:p>
            <a:pPr>
              <a:buNone/>
            </a:pPr>
            <a:r>
              <a:rPr lang="es-ES_tradnl" dirty="0" err="1" smtClean="0"/>
              <a:t>Please</a:t>
            </a:r>
            <a:r>
              <a:rPr lang="es-ES_tradnl" dirty="0" smtClean="0"/>
              <a:t> </a:t>
            </a:r>
            <a:r>
              <a:rPr lang="es-ES_tradnl" dirty="0" err="1" smtClean="0"/>
              <a:t>don’t</a:t>
            </a:r>
            <a:r>
              <a:rPr lang="es-ES_tradnl" dirty="0" smtClean="0"/>
              <a:t> </a:t>
            </a:r>
            <a:r>
              <a:rPr lang="es-ES_tradnl" dirty="0" err="1" smtClean="0"/>
              <a:t>smoke</a:t>
            </a:r>
            <a:r>
              <a:rPr lang="es-ES_tradnl" dirty="0" smtClean="0"/>
              <a:t> in </a:t>
            </a:r>
            <a:r>
              <a:rPr lang="es-ES_tradnl" dirty="0" err="1" smtClean="0"/>
              <a:t>the</a:t>
            </a:r>
            <a:r>
              <a:rPr lang="es-ES_tradnl" dirty="0" smtClean="0"/>
              <a:t> office</a:t>
            </a:r>
          </a:p>
          <a:p>
            <a:pPr>
              <a:buNone/>
            </a:pPr>
            <a:r>
              <a:rPr lang="es-ES_tradnl" dirty="0" smtClean="0"/>
              <a:t>YOU</a:t>
            </a:r>
          </a:p>
          <a:p>
            <a:pPr>
              <a:buNone/>
            </a:pPr>
            <a:r>
              <a:rPr lang="es-ES_tradnl" dirty="0" err="1" smtClean="0"/>
              <a:t>I’d</a:t>
            </a:r>
            <a:r>
              <a:rPr lang="es-ES_tradnl" dirty="0" smtClean="0"/>
              <a:t> </a:t>
            </a:r>
            <a:r>
              <a:rPr lang="es-ES_tradnl" dirty="0" err="1" smtClean="0"/>
              <a:t>rather</a:t>
            </a:r>
            <a:r>
              <a:rPr lang="es-ES_tradnl" dirty="0" smtClean="0"/>
              <a:t> …………………………….. In </a:t>
            </a:r>
            <a:r>
              <a:rPr lang="es-ES_tradnl" dirty="0" err="1" smtClean="0"/>
              <a:t>the</a:t>
            </a:r>
            <a:r>
              <a:rPr lang="es-ES_tradnl" dirty="0" smtClean="0"/>
              <a:t> office.</a:t>
            </a:r>
          </a:p>
          <a:p>
            <a:pPr>
              <a:buNone/>
            </a:pPr>
            <a:r>
              <a:rPr lang="es-ES_tradnl" dirty="0" err="1" smtClean="0"/>
              <a:t>She</a:t>
            </a:r>
            <a:r>
              <a:rPr lang="es-ES_tradnl" dirty="0" smtClean="0"/>
              <a:t> </a:t>
            </a:r>
            <a:r>
              <a:rPr lang="es-ES_tradnl" dirty="0" err="1" smtClean="0"/>
              <a:t>doesn’t</a:t>
            </a:r>
            <a:r>
              <a:rPr lang="es-ES_tradnl" dirty="0" smtClean="0"/>
              <a:t> </a:t>
            </a:r>
            <a:r>
              <a:rPr lang="es-ES_tradnl" dirty="0" err="1" smtClean="0"/>
              <a:t>want</a:t>
            </a:r>
            <a:r>
              <a:rPr lang="es-ES_tradnl" dirty="0" smtClean="0"/>
              <a:t> </a:t>
            </a:r>
            <a:r>
              <a:rPr lang="es-ES_tradnl" dirty="0" err="1" smtClean="0"/>
              <a:t>us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buy </a:t>
            </a:r>
            <a:r>
              <a:rPr lang="es-ES_tradnl" dirty="0" err="1" smtClean="0"/>
              <a:t>her</a:t>
            </a:r>
            <a:r>
              <a:rPr lang="es-ES_tradnl" dirty="0" smtClean="0"/>
              <a:t> a new car</a:t>
            </a:r>
          </a:p>
          <a:p>
            <a:pPr>
              <a:buNone/>
            </a:pPr>
            <a:r>
              <a:rPr lang="es-ES_tradnl" dirty="0" smtClean="0"/>
              <a:t>SOONER</a:t>
            </a:r>
          </a:p>
          <a:p>
            <a:pPr>
              <a:buNone/>
            </a:pPr>
            <a:r>
              <a:rPr lang="es-ES_tradnl" dirty="0" err="1" smtClean="0"/>
              <a:t>She’d</a:t>
            </a:r>
            <a:r>
              <a:rPr lang="es-ES_tradnl" dirty="0" smtClean="0"/>
              <a:t> ……………………………… </a:t>
            </a:r>
            <a:r>
              <a:rPr lang="es-ES_tradnl" dirty="0" err="1" smtClean="0"/>
              <a:t>her</a:t>
            </a:r>
            <a:r>
              <a:rPr lang="es-ES_tradnl" dirty="0" smtClean="0"/>
              <a:t> a new car.</a:t>
            </a:r>
          </a:p>
          <a:p>
            <a:pPr>
              <a:buNone/>
            </a:pPr>
            <a:r>
              <a:rPr lang="es-ES_tradnl" dirty="0" smtClean="0"/>
              <a:t>Michael would </a:t>
            </a:r>
            <a:r>
              <a:rPr lang="es-ES_tradnl" dirty="0" err="1" smtClean="0"/>
              <a:t>rather</a:t>
            </a:r>
            <a:r>
              <a:rPr lang="es-ES_tradnl" dirty="0" smtClean="0"/>
              <a:t> </a:t>
            </a:r>
            <a:r>
              <a:rPr lang="es-ES_tradnl" dirty="0" err="1" smtClean="0"/>
              <a:t>play</a:t>
            </a:r>
            <a:r>
              <a:rPr lang="es-ES_tradnl" dirty="0" smtClean="0"/>
              <a:t> </a:t>
            </a:r>
            <a:r>
              <a:rPr lang="es-ES_tradnl" dirty="0" err="1" smtClean="0"/>
              <a:t>football</a:t>
            </a:r>
            <a:r>
              <a:rPr lang="es-ES_tradnl" dirty="0" smtClean="0"/>
              <a:t> </a:t>
            </a:r>
            <a:r>
              <a:rPr lang="es-ES_tradnl" dirty="0" err="1" smtClean="0"/>
              <a:t>than</a:t>
            </a:r>
            <a:r>
              <a:rPr lang="es-ES_tradnl" dirty="0" smtClean="0"/>
              <a:t> do </a:t>
            </a:r>
            <a:r>
              <a:rPr lang="es-ES_tradnl" dirty="0" err="1" smtClean="0"/>
              <a:t>his</a:t>
            </a:r>
            <a:r>
              <a:rPr lang="es-ES_tradnl" dirty="0" smtClean="0"/>
              <a:t> </a:t>
            </a:r>
            <a:r>
              <a:rPr lang="es-ES_tradnl" dirty="0" err="1" smtClean="0"/>
              <a:t>homework</a:t>
            </a:r>
            <a:r>
              <a:rPr lang="es-ES_tradnl" dirty="0" smtClean="0"/>
              <a:t>.</a:t>
            </a:r>
          </a:p>
          <a:p>
            <a:pPr>
              <a:buNone/>
            </a:pPr>
            <a:r>
              <a:rPr lang="es-ES_tradnl" dirty="0" smtClean="0"/>
              <a:t>PREFER</a:t>
            </a:r>
          </a:p>
          <a:p>
            <a:pPr>
              <a:buNone/>
            </a:pPr>
            <a:r>
              <a:rPr lang="es-ES_tradnl" dirty="0" smtClean="0"/>
              <a:t>Michael would…………………………. </a:t>
            </a:r>
            <a:r>
              <a:rPr lang="es-ES_tradnl" dirty="0" err="1" smtClean="0"/>
              <a:t>Than</a:t>
            </a:r>
            <a:r>
              <a:rPr lang="es-ES_tradnl" dirty="0" smtClean="0"/>
              <a:t> do </a:t>
            </a:r>
            <a:r>
              <a:rPr lang="es-ES_tradnl" dirty="0" err="1" smtClean="0"/>
              <a:t>his</a:t>
            </a:r>
            <a:r>
              <a:rPr lang="es-ES_tradnl" dirty="0" smtClean="0"/>
              <a:t> </a:t>
            </a:r>
            <a:r>
              <a:rPr lang="es-ES_tradnl" dirty="0" err="1" smtClean="0"/>
              <a:t>homework</a:t>
            </a:r>
            <a:r>
              <a:rPr lang="es-ES_tradnl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387927"/>
            <a:ext cx="10515600" cy="57890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dirty="0" err="1" smtClean="0"/>
              <a:t>I’d</a:t>
            </a:r>
            <a:r>
              <a:rPr lang="es-ES_tradnl" dirty="0" smtClean="0"/>
              <a:t> </a:t>
            </a:r>
            <a:r>
              <a:rPr lang="es-ES_tradnl" dirty="0" err="1" smtClean="0"/>
              <a:t>rather</a:t>
            </a:r>
            <a:r>
              <a:rPr lang="es-ES_tradnl" dirty="0" smtClean="0"/>
              <a:t> </a:t>
            </a:r>
            <a:r>
              <a:rPr lang="es-ES_tradnl" dirty="0" err="1" smtClean="0"/>
              <a:t>you</a:t>
            </a:r>
            <a:r>
              <a:rPr lang="es-ES_tradnl" dirty="0" smtClean="0"/>
              <a:t> </a:t>
            </a:r>
            <a:r>
              <a:rPr lang="es-ES_tradnl" dirty="0" err="1" smtClean="0"/>
              <a:t>didn’t</a:t>
            </a:r>
            <a:r>
              <a:rPr lang="es-ES_tradnl" dirty="0" smtClean="0"/>
              <a:t> listen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music</a:t>
            </a:r>
            <a:r>
              <a:rPr lang="es-ES_tradnl" dirty="0" smtClean="0"/>
              <a:t> </a:t>
            </a:r>
            <a:r>
              <a:rPr lang="es-ES_tradnl" dirty="0" err="1" smtClean="0"/>
              <a:t>while</a:t>
            </a:r>
            <a:r>
              <a:rPr lang="es-ES_tradnl" dirty="0" smtClean="0"/>
              <a:t> </a:t>
            </a:r>
            <a:r>
              <a:rPr lang="es-ES_tradnl" dirty="0" err="1" smtClean="0"/>
              <a:t>I’m</a:t>
            </a:r>
            <a:r>
              <a:rPr lang="es-ES_tradnl" dirty="0" smtClean="0"/>
              <a:t> </a:t>
            </a:r>
            <a:r>
              <a:rPr lang="es-ES_tradnl" dirty="0" err="1" smtClean="0"/>
              <a:t>watching</a:t>
            </a:r>
            <a:r>
              <a:rPr lang="es-ES_tradnl" dirty="0" smtClean="0"/>
              <a:t> TV.</a:t>
            </a:r>
          </a:p>
          <a:p>
            <a:pPr>
              <a:buNone/>
            </a:pPr>
            <a:r>
              <a:rPr lang="es-ES_tradnl" dirty="0" smtClean="0"/>
              <a:t>IF</a:t>
            </a:r>
          </a:p>
          <a:p>
            <a:pPr>
              <a:buNone/>
            </a:pPr>
            <a:r>
              <a:rPr lang="es-ES_tradnl" dirty="0" err="1" smtClean="0"/>
              <a:t>I’d</a:t>
            </a:r>
            <a:r>
              <a:rPr lang="es-ES_tradnl" dirty="0" smtClean="0"/>
              <a:t> </a:t>
            </a:r>
            <a:r>
              <a:rPr lang="es-ES_tradnl" dirty="0" err="1" smtClean="0"/>
              <a:t>prefer</a:t>
            </a:r>
            <a:r>
              <a:rPr lang="es-ES_tradnl" dirty="0" smtClean="0"/>
              <a:t>………………………… listen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music</a:t>
            </a:r>
            <a:r>
              <a:rPr lang="es-ES_tradnl" dirty="0" smtClean="0"/>
              <a:t> </a:t>
            </a:r>
            <a:r>
              <a:rPr lang="es-ES_tradnl" dirty="0" err="1" smtClean="0"/>
              <a:t>while</a:t>
            </a:r>
            <a:r>
              <a:rPr lang="es-ES_tradnl" dirty="0" smtClean="0"/>
              <a:t> </a:t>
            </a:r>
            <a:r>
              <a:rPr lang="es-ES_tradnl" dirty="0" err="1" smtClean="0"/>
              <a:t>I’m</a:t>
            </a:r>
            <a:r>
              <a:rPr lang="es-ES_tradnl" dirty="0" smtClean="0"/>
              <a:t> </a:t>
            </a:r>
            <a:r>
              <a:rPr lang="es-ES_tradnl" dirty="0" err="1" smtClean="0"/>
              <a:t>watching</a:t>
            </a:r>
            <a:r>
              <a:rPr lang="es-ES_tradnl" dirty="0" smtClean="0"/>
              <a:t> TV.</a:t>
            </a:r>
          </a:p>
          <a:p>
            <a:pPr>
              <a:buNone/>
            </a:pPr>
            <a:r>
              <a:rPr lang="es-ES_tradnl" dirty="0" smtClean="0"/>
              <a:t>James </a:t>
            </a:r>
            <a:r>
              <a:rPr lang="es-ES_tradnl" dirty="0" err="1" smtClean="0"/>
              <a:t>thinks</a:t>
            </a:r>
            <a:r>
              <a:rPr lang="es-ES_tradnl" dirty="0" smtClean="0"/>
              <a:t> </a:t>
            </a:r>
            <a:r>
              <a:rPr lang="es-ES_tradnl" dirty="0" err="1" smtClean="0"/>
              <a:t>going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pubs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better</a:t>
            </a:r>
            <a:r>
              <a:rPr lang="es-ES_tradnl" dirty="0" smtClean="0"/>
              <a:t> </a:t>
            </a:r>
            <a:r>
              <a:rPr lang="es-ES_tradnl" dirty="0" err="1" smtClean="0"/>
              <a:t>than</a:t>
            </a:r>
            <a:r>
              <a:rPr lang="es-ES_tradnl" dirty="0" smtClean="0"/>
              <a:t> </a:t>
            </a:r>
            <a:r>
              <a:rPr lang="es-ES_tradnl" dirty="0" err="1" smtClean="0"/>
              <a:t>staying</a:t>
            </a:r>
            <a:r>
              <a:rPr lang="es-ES_tradnl" dirty="0" smtClean="0"/>
              <a:t> at home.</a:t>
            </a:r>
          </a:p>
          <a:p>
            <a:pPr>
              <a:buNone/>
            </a:pPr>
            <a:r>
              <a:rPr lang="es-ES_tradnl" dirty="0" smtClean="0"/>
              <a:t>TO</a:t>
            </a:r>
          </a:p>
          <a:p>
            <a:pPr>
              <a:buNone/>
            </a:pPr>
            <a:r>
              <a:rPr lang="es-ES_tradnl" dirty="0" smtClean="0"/>
              <a:t>James </a:t>
            </a:r>
            <a:r>
              <a:rPr lang="es-ES_tradnl" dirty="0" err="1" smtClean="0"/>
              <a:t>prefers</a:t>
            </a:r>
            <a:r>
              <a:rPr lang="es-ES_tradnl" dirty="0" smtClean="0"/>
              <a:t> </a:t>
            </a:r>
            <a:r>
              <a:rPr lang="es-ES_tradnl" dirty="0" err="1" smtClean="0"/>
              <a:t>going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………………… at home</a:t>
            </a:r>
          </a:p>
          <a:p>
            <a:pPr>
              <a:buNone/>
            </a:pPr>
            <a:r>
              <a:rPr lang="es-ES_tradnl" smtClean="0"/>
              <a:t>An</a:t>
            </a:r>
            <a:r>
              <a:rPr lang="es-ES_tradnl" smtClean="0"/>
              <a:t>n </a:t>
            </a:r>
            <a:r>
              <a:rPr lang="es-ES_tradnl" dirty="0" err="1" smtClean="0"/>
              <a:t>says</a:t>
            </a:r>
            <a:r>
              <a:rPr lang="es-ES_tradnl" dirty="0" smtClean="0"/>
              <a:t> </a:t>
            </a:r>
            <a:r>
              <a:rPr lang="es-ES_tradnl" dirty="0" err="1" smtClean="0"/>
              <a:t>she</a:t>
            </a:r>
            <a:r>
              <a:rPr lang="es-ES_tradnl" dirty="0" smtClean="0"/>
              <a:t> </a:t>
            </a:r>
            <a:r>
              <a:rPr lang="es-ES_tradnl" dirty="0" err="1" smtClean="0"/>
              <a:t>doesn’t</a:t>
            </a:r>
            <a:r>
              <a:rPr lang="es-ES_tradnl" dirty="0" smtClean="0"/>
              <a:t> </a:t>
            </a:r>
            <a:r>
              <a:rPr lang="es-ES_tradnl" dirty="0" err="1" smtClean="0"/>
              <a:t>want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dance </a:t>
            </a:r>
            <a:r>
              <a:rPr lang="es-ES_tradnl" dirty="0" err="1" smtClean="0"/>
              <a:t>tonigh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RATHER</a:t>
            </a:r>
          </a:p>
          <a:p>
            <a:pPr>
              <a:buNone/>
            </a:pPr>
            <a:r>
              <a:rPr lang="es-ES_tradnl" dirty="0" err="1" smtClean="0"/>
              <a:t>Ann’d</a:t>
            </a:r>
            <a:r>
              <a:rPr lang="es-ES_tradnl" dirty="0" smtClean="0"/>
              <a:t> …………………………. </a:t>
            </a:r>
            <a:r>
              <a:rPr lang="es-ES_tradnl" dirty="0" err="1" smtClean="0"/>
              <a:t>Tonight</a:t>
            </a:r>
            <a:r>
              <a:rPr lang="es-ES_tradnl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ción General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W Cen MT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ción1" id="{B512E46E-61C3-8149-BD16-D1F4F0379C8C}" vid="{39E5504C-8A1C-7D44-8F4B-D32A402F82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Presentación General</Template>
  <TotalTime>44</TotalTime>
  <Words>314</Words>
  <Application>Microsoft Office PowerPoint</Application>
  <PresentationFormat>Personalizado</PresentationFormat>
  <Paragraphs>73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Presentación General</vt:lpstr>
      <vt:lpstr>Diapositiva 1</vt:lpstr>
      <vt:lpstr>EXPRESSING PREFERENCE</vt:lpstr>
      <vt:lpstr>STRUCTURES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www.intercambiosvirtuales.org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Deiene</dc:creator>
  <cp:lastModifiedBy>Deiene</cp:lastModifiedBy>
  <cp:revision>6</cp:revision>
  <dcterms:created xsi:type="dcterms:W3CDTF">2022-09-29T06:56:22Z</dcterms:created>
  <dcterms:modified xsi:type="dcterms:W3CDTF">2022-09-29T07:58:54Z</dcterms:modified>
</cp:coreProperties>
</file>